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76" r:id="rId2"/>
    <p:sldId id="258" r:id="rId3"/>
    <p:sldId id="286" r:id="rId4"/>
    <p:sldId id="285" r:id="rId5"/>
    <p:sldId id="287" r:id="rId6"/>
    <p:sldId id="278" r:id="rId7"/>
    <p:sldId id="279" r:id="rId8"/>
    <p:sldId id="289" r:id="rId9"/>
    <p:sldId id="288" r:id="rId10"/>
    <p:sldId id="290" r:id="rId11"/>
    <p:sldId id="291" r:id="rId12"/>
    <p:sldId id="292" r:id="rId13"/>
    <p:sldId id="293" r:id="rId14"/>
    <p:sldId id="280" r:id="rId15"/>
    <p:sldId id="283" r:id="rId16"/>
    <p:sldId id="295" r:id="rId17"/>
    <p:sldId id="29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E37F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71474-24D5-4E8F-8A5E-C6363892E8B6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09EB4-0C41-4449-AB01-493C52E49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2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0245" y="4781017"/>
            <a:ext cx="5441950" cy="3911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75" tIns="45725" rIns="9147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 txBox="1">
            <a:spLocks noGrp="1"/>
          </p:cNvSpPr>
          <p:nvPr>
            <p:ph type="sldNum" idx="12"/>
          </p:nvPr>
        </p:nvSpPr>
        <p:spPr>
          <a:xfrm>
            <a:off x="3853142" y="9436124"/>
            <a:ext cx="2947723" cy="49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75" tIns="45725" rIns="91475" bIns="45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0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77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889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30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74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27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3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6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7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;p2" descr="S002">
            <a:extLst>
              <a:ext uri="{FF2B5EF4-FFF2-40B4-BE49-F238E27FC236}">
                <a16:creationId xmlns:a16="http://schemas.microsoft.com/office/drawing/2014/main" id="{030ACB01-FA7F-FD29-8CB7-CE8328B3E23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" y="11514"/>
            <a:ext cx="9143998" cy="684649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10" name="Google Shape;16;p2">
            <a:extLst>
              <a:ext uri="{FF2B5EF4-FFF2-40B4-BE49-F238E27FC236}">
                <a16:creationId xmlns:a16="http://schemas.microsoft.com/office/drawing/2014/main" id="{FD919772-41DE-4754-8C68-2FDD04A6BDB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4536" t="35069" r="11759" b="45023"/>
          <a:stretch/>
        </p:blipFill>
        <p:spPr>
          <a:xfrm>
            <a:off x="149818" y="6172985"/>
            <a:ext cx="2894688" cy="51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;p2" descr="영문 A">
            <a:extLst>
              <a:ext uri="{FF2B5EF4-FFF2-40B4-BE49-F238E27FC236}">
                <a16:creationId xmlns:a16="http://schemas.microsoft.com/office/drawing/2014/main" id="{24D1ECCD-5CD8-4679-B4F9-357D7ED6A75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13699" t="25492" r="13242" b="24650"/>
          <a:stretch/>
        </p:blipFill>
        <p:spPr>
          <a:xfrm>
            <a:off x="6466088" y="6281372"/>
            <a:ext cx="2528094" cy="40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8;p2">
            <a:extLst>
              <a:ext uri="{FF2B5EF4-FFF2-40B4-BE49-F238E27FC236}">
                <a16:creationId xmlns:a16="http://schemas.microsoft.com/office/drawing/2014/main" id="{90D11AFA-3A1D-4617-A81F-235A6C70BB0F}"/>
              </a:ext>
            </a:extLst>
          </p:cNvPr>
          <p:cNvSpPr txBox="1"/>
          <p:nvPr userDrawn="1"/>
        </p:nvSpPr>
        <p:spPr>
          <a:xfrm>
            <a:off x="1976010" y="2137375"/>
            <a:ext cx="5191980" cy="40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altLang="ko-KR" sz="105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lang="ko-KR" altLang="en-US" sz="105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연세대학교 </a:t>
            </a:r>
            <a:r>
              <a:rPr lang="en-US" altLang="ko-KR" sz="105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DSS 6</a:t>
            </a:r>
            <a:r>
              <a:rPr lang="ko-KR" altLang="en-US" sz="105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 </a:t>
            </a:r>
            <a:r>
              <a:rPr lang="en-US" altLang="ko-KR" sz="105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Team Project</a:t>
            </a:r>
            <a:r>
              <a:rPr lang="ko-KR" altLang="en-US" sz="1050" b="1" i="0" u="none" strike="noStrike" cap="none" dirty="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05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sz="105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244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0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6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6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2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2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Google Shape;19;p2">
            <a:extLst>
              <a:ext uri="{FF2B5EF4-FFF2-40B4-BE49-F238E27FC236}">
                <a16:creationId xmlns:a16="http://schemas.microsoft.com/office/drawing/2014/main" id="{7A0BC6DF-B7DE-08AA-233A-DFC3BE428440}"/>
              </a:ext>
            </a:extLst>
          </p:cNvPr>
          <p:cNvCxnSpPr>
            <a:cxnSpLocks/>
          </p:cNvCxnSpPr>
          <p:nvPr userDrawn="1"/>
        </p:nvCxnSpPr>
        <p:spPr>
          <a:xfrm>
            <a:off x="0" y="24109"/>
            <a:ext cx="9144000" cy="0"/>
          </a:xfrm>
          <a:prstGeom prst="straightConnector1">
            <a:avLst/>
          </a:prstGeom>
          <a:noFill/>
          <a:ln w="76200" cap="flat" cmpd="sng">
            <a:solidFill>
              <a:srgbClr val="E37F3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60234FD-463F-2590-FCEB-A5846449A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210" y="6302376"/>
            <a:ext cx="762000" cy="419100"/>
          </a:xfrm>
          <a:prstGeom prst="rect">
            <a:avLst/>
          </a:prstGeom>
        </p:spPr>
      </p:pic>
      <p:cxnSp>
        <p:nvCxnSpPr>
          <p:cNvPr id="13" name="Google Shape;19;p2">
            <a:extLst>
              <a:ext uri="{FF2B5EF4-FFF2-40B4-BE49-F238E27FC236}">
                <a16:creationId xmlns:a16="http://schemas.microsoft.com/office/drawing/2014/main" id="{A7BF598C-511B-C69E-47EF-5132901BC97F}"/>
              </a:ext>
            </a:extLst>
          </p:cNvPr>
          <p:cNvCxnSpPr>
            <a:cxnSpLocks/>
          </p:cNvCxnSpPr>
          <p:nvPr userDrawn="1"/>
        </p:nvCxnSpPr>
        <p:spPr>
          <a:xfrm>
            <a:off x="0" y="6833891"/>
            <a:ext cx="9144000" cy="0"/>
          </a:xfrm>
          <a:prstGeom prst="straightConnector1">
            <a:avLst/>
          </a:prstGeom>
          <a:noFill/>
          <a:ln w="76200" cap="flat" cmpd="sng">
            <a:solidFill>
              <a:srgbClr val="E37F3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9563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98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9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9E9EB-539C-4082-A6FA-55DD2972FB3D}" type="datetimeFigureOut">
              <a:rPr lang="ko-KR" altLang="en-US" smtClean="0"/>
              <a:t>2023-12-20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DB285-B6C0-4F1C-A663-ED37E5C1EE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6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2059267" y="3158020"/>
            <a:ext cx="5025465" cy="5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03" tIns="17797" rIns="35603" bIns="17797" anchor="t" anchorCtr="0">
            <a:noAutofit/>
          </a:bodyPr>
          <a:lstStyle/>
          <a:p>
            <a:pPr algn="ctr"/>
            <a:r>
              <a:rPr lang="en-US" altLang="ko-KR" sz="2400" b="1" dirty="0">
                <a:solidFill>
                  <a:srgbClr val="262626"/>
                </a:solidFill>
              </a:rPr>
              <a:t>SENIOR SUPPORT SERVICE TEAM</a:t>
            </a:r>
            <a:endParaRPr lang="ko-KR" altLang="en-US" sz="2400" b="1" dirty="0">
              <a:solidFill>
                <a:srgbClr val="262626"/>
              </a:solidFill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5770920" y="5128297"/>
            <a:ext cx="2997200" cy="541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603" tIns="17797" rIns="35603" bIns="17797" anchor="t" anchorCtr="0">
            <a:noAutofit/>
          </a:bodyPr>
          <a:lstStyle/>
          <a:p>
            <a:pPr algn="r"/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과제 수행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 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박동훈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EE989E5E-B0B8-55DD-A5D2-3F74D7707E10}"/>
              </a:ext>
            </a:extLst>
          </p:cNvPr>
          <p:cNvCxnSpPr/>
          <p:nvPr/>
        </p:nvCxnSpPr>
        <p:spPr>
          <a:xfrm>
            <a:off x="882006" y="3604845"/>
            <a:ext cx="7195559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사업 영역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생활 방범 관련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244EB-B3C0-A507-BA65-51C4D6F67F37}"/>
              </a:ext>
            </a:extLst>
          </p:cNvPr>
          <p:cNvSpPr txBox="1"/>
          <p:nvPr/>
        </p:nvSpPr>
        <p:spPr>
          <a:xfrm>
            <a:off x="336697" y="619100"/>
            <a:ext cx="7861350" cy="101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/>
              <a:t>생활방범</a:t>
            </a:r>
            <a:r>
              <a:rPr lang="en-US" altLang="ko-KR" b="1" dirty="0"/>
              <a:t>, </a:t>
            </a:r>
            <a:r>
              <a:rPr lang="ko-KR" altLang="en-US" b="1" dirty="0"/>
              <a:t>질서유지</a:t>
            </a:r>
            <a:r>
              <a:rPr lang="en-US" altLang="ko-KR" b="1" dirty="0"/>
              <a:t>, </a:t>
            </a:r>
            <a:r>
              <a:rPr lang="ko-KR" altLang="en-US" b="1" dirty="0"/>
              <a:t>범죄예방</a:t>
            </a:r>
            <a:r>
              <a:rPr lang="en-US" altLang="ko-KR" b="1" dirty="0"/>
              <a:t>, </a:t>
            </a:r>
            <a:r>
              <a:rPr lang="ko-KR" altLang="en-US" b="1" dirty="0"/>
              <a:t>순찰</a:t>
            </a:r>
            <a:r>
              <a:rPr lang="en-US" altLang="ko-KR" b="1" dirty="0"/>
              <a:t>, </a:t>
            </a:r>
            <a:r>
              <a:rPr lang="ko-KR" altLang="en-US" b="1" dirty="0"/>
              <a:t>유실물 처리</a:t>
            </a:r>
            <a:r>
              <a:rPr lang="en-US" altLang="ko-KR" b="1" dirty="0"/>
              <a:t>,  </a:t>
            </a:r>
            <a:r>
              <a:rPr lang="ko-KR" altLang="en-US" b="1" dirty="0"/>
              <a:t>공공 건물 경비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</a:rPr>
              <a:t>생산활동인구 감소로 경찰력 한계 大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생활 방범 관련 영역만 대행사 역할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하도급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2" descr="촉법소년 성범죄 매년 300건 이상…강력범죄 줄이려 연령하향 결단 - 머니투데이">
            <a:extLst>
              <a:ext uri="{FF2B5EF4-FFF2-40B4-BE49-F238E27FC236}">
                <a16:creationId xmlns:a16="http://schemas.microsoft.com/office/drawing/2014/main" id="{919B32D7-8F34-EC3E-79BC-0AA3A206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9" y="3558370"/>
            <a:ext cx="2412262" cy="260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488BF8-316E-9C2E-1834-0EB1479E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372" y="1762805"/>
            <a:ext cx="4427213" cy="3591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BD143B-C603-8FB2-F6EE-FD210E09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39" y="1837462"/>
            <a:ext cx="3913272" cy="1721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81F597-AFCF-66E3-4995-286EA3DC7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1" y="4789922"/>
            <a:ext cx="4278249" cy="16572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4339DF-8940-4C27-B765-19DAB6A16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70" y="4245088"/>
            <a:ext cx="2338087" cy="8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사업 영역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환경 보호 관련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E25D-CE31-C72D-F664-7586898812B1}"/>
              </a:ext>
            </a:extLst>
          </p:cNvPr>
          <p:cNvSpPr txBox="1"/>
          <p:nvPr/>
        </p:nvSpPr>
        <p:spPr>
          <a:xfrm>
            <a:off x="259516" y="711167"/>
            <a:ext cx="8800591" cy="101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환경 보호 </a:t>
            </a:r>
            <a:r>
              <a:rPr lang="en-US" altLang="ko-KR" b="1" dirty="0"/>
              <a:t>– </a:t>
            </a:r>
            <a:r>
              <a:rPr lang="ko-KR" altLang="en-US" b="1" dirty="0"/>
              <a:t>환경보호 감찰 활동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</a:rPr>
              <a:t>산을 좋아하는 인원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산악 산불 예방 및 환경 범죄 감시 인원으로 활용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산림청 지시 받고 시설물 점검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설치 등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한사랑산악회]희망, 감사의 5월... 인왕산 테마여행 - YouTube">
            <a:extLst>
              <a:ext uri="{FF2B5EF4-FFF2-40B4-BE49-F238E27FC236}">
                <a16:creationId xmlns:a16="http://schemas.microsoft.com/office/drawing/2014/main" id="{D8B28F3E-0C24-FA04-CBB8-148AF85B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7" y="1904197"/>
            <a:ext cx="3605253" cy="20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등산으로 자연의 사계절 매력에 '풍덩' &lt; 우리는 생활체육인 &lt; 해남사람들 &lt; 기사본문 - 해남신문">
            <a:extLst>
              <a:ext uri="{FF2B5EF4-FFF2-40B4-BE49-F238E27FC236}">
                <a16:creationId xmlns:a16="http://schemas.microsoft.com/office/drawing/2014/main" id="{15F8FE83-CAFC-A3E3-B4C6-AE4FDDFF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7" y="4019055"/>
            <a:ext cx="3605253" cy="22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산악구조 훈련하는 충북소방 119특수구조단 - 뉴스핌">
            <a:extLst>
              <a:ext uri="{FF2B5EF4-FFF2-40B4-BE49-F238E27FC236}">
                <a16:creationId xmlns:a16="http://schemas.microsoft.com/office/drawing/2014/main" id="{11B642C9-45FC-8D4D-AB07-EEC16C140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 b="17352"/>
          <a:stretch/>
        </p:blipFill>
        <p:spPr bwMode="auto">
          <a:xfrm>
            <a:off x="3984023" y="1857667"/>
            <a:ext cx="4900458" cy="246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환경감시委 출범 예고…불안한 中企 - 매일경제">
            <a:extLst>
              <a:ext uri="{FF2B5EF4-FFF2-40B4-BE49-F238E27FC236}">
                <a16:creationId xmlns:a16="http://schemas.microsoft.com/office/drawing/2014/main" id="{0D174318-9593-3938-10CB-B0D1E306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023" y="4405030"/>
            <a:ext cx="4900458" cy="20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2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사업 영역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교통 단속 관련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E25D-CE31-C72D-F664-7586898812B1}"/>
              </a:ext>
            </a:extLst>
          </p:cNvPr>
          <p:cNvSpPr txBox="1"/>
          <p:nvPr/>
        </p:nvSpPr>
        <p:spPr>
          <a:xfrm>
            <a:off x="259517" y="702464"/>
            <a:ext cx="8774263" cy="101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불법 주차 단속</a:t>
            </a:r>
            <a:r>
              <a:rPr lang="en-US" altLang="ko-KR" b="1" dirty="0"/>
              <a:t>, </a:t>
            </a:r>
            <a:r>
              <a:rPr lang="ko-KR" altLang="en-US" b="1" dirty="0"/>
              <a:t>음주 운전 단속</a:t>
            </a:r>
            <a:r>
              <a:rPr lang="en-US" altLang="ko-KR" b="1" dirty="0"/>
              <a:t>, </a:t>
            </a:r>
            <a:r>
              <a:rPr lang="ko-KR" altLang="en-US" b="1" dirty="0"/>
              <a:t>차량 견인 지원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</a:rPr>
              <a:t>바이크 타고 나가보면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보통 할리는 할아버지들이 탐</a:t>
            </a:r>
            <a:r>
              <a:rPr lang="en-US" altLang="ko-KR" sz="1400" b="1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교통 경찰 지원으로 활용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주차단속 </a:t>
            </a:r>
            <a:r>
              <a:rPr lang="en-US" altLang="ko-KR" sz="1400" b="1" dirty="0">
                <a:solidFill>
                  <a:srgbClr val="FF0000"/>
                </a:solidFill>
              </a:rPr>
              <a:t>/ </a:t>
            </a:r>
            <a:r>
              <a:rPr lang="ko-KR" altLang="en-US" sz="1400" b="1" dirty="0">
                <a:solidFill>
                  <a:srgbClr val="FF0000"/>
                </a:solidFill>
              </a:rPr>
              <a:t>교통경찰지원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싸이카 순찰대 “안전모 꼭 쓰세요” - 경남일보 - 우리나라 최초의 지역신문">
            <a:extLst>
              <a:ext uri="{FF2B5EF4-FFF2-40B4-BE49-F238E27FC236}">
                <a16:creationId xmlns:a16="http://schemas.microsoft.com/office/drawing/2014/main" id="{99520732-C3D4-62B9-1C0E-F04DFAF90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4"/>
          <a:stretch/>
        </p:blipFill>
        <p:spPr bwMode="auto">
          <a:xfrm>
            <a:off x="4605698" y="4661877"/>
            <a:ext cx="4274742" cy="19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포브스">
            <a:extLst>
              <a:ext uri="{FF2B5EF4-FFF2-40B4-BE49-F238E27FC236}">
                <a16:creationId xmlns:a16="http://schemas.microsoft.com/office/drawing/2014/main" id="{2A56ACB7-5562-8EC4-DAFE-C25FF6B5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89" y="1859284"/>
            <a:ext cx="4263933" cy="26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포브스">
            <a:extLst>
              <a:ext uri="{FF2B5EF4-FFF2-40B4-BE49-F238E27FC236}">
                <a16:creationId xmlns:a16="http://schemas.microsoft.com/office/drawing/2014/main" id="{1D821D68-4DA4-F505-6533-1F336993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78" y="1859953"/>
            <a:ext cx="4263933" cy="371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인생의 황혼을 즐기는 법] 아름답게 늙으려면 '세븐 업(seven up)'을 하라 : 월간조선">
            <a:extLst>
              <a:ext uri="{FF2B5EF4-FFF2-40B4-BE49-F238E27FC236}">
                <a16:creationId xmlns:a16="http://schemas.microsoft.com/office/drawing/2014/main" id="{D5A77013-1CBC-4D4C-4782-D7B20C623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549" y="5157216"/>
            <a:ext cx="2290754" cy="156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5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사업 영역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문화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봉사 활동 관련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E25D-CE31-C72D-F664-7586898812B1}"/>
              </a:ext>
            </a:extLst>
          </p:cNvPr>
          <p:cNvSpPr txBox="1"/>
          <p:nvPr/>
        </p:nvSpPr>
        <p:spPr>
          <a:xfrm>
            <a:off x="122649" y="844180"/>
            <a:ext cx="4593770" cy="5693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릴레이 에세이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노인 한명은 도서관 하나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그들의 경험을 기록하자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여럿이서 만드는 소설책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결말이 없는 무한한 상상력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대민 지원 활동 </a:t>
            </a:r>
            <a:r>
              <a:rPr lang="en-US" altLang="ko-KR" b="1" dirty="0"/>
              <a:t>(</a:t>
            </a:r>
            <a:r>
              <a:rPr lang="ko-KR" altLang="en-US" b="1" dirty="0"/>
              <a:t>농번기</a:t>
            </a:r>
            <a:r>
              <a:rPr lang="en-US" altLang="ko-KR" b="1" dirty="0"/>
              <a:t>, </a:t>
            </a:r>
            <a:r>
              <a:rPr lang="ko-KR" altLang="en-US" b="1" dirty="0" err="1"/>
              <a:t>재난시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민관군과 협동하여 대민 지원에 참여 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4. </a:t>
            </a:r>
            <a:r>
              <a:rPr lang="ko-KR" altLang="en-US" b="1" dirty="0"/>
              <a:t>각종 문화</a:t>
            </a:r>
            <a:r>
              <a:rPr lang="en-US" altLang="ko-KR" b="1" dirty="0"/>
              <a:t>, </a:t>
            </a:r>
            <a:r>
              <a:rPr lang="ko-KR" altLang="en-US" b="1" dirty="0"/>
              <a:t>봉사</a:t>
            </a:r>
            <a:r>
              <a:rPr lang="en-US" altLang="ko-KR" b="1" dirty="0"/>
              <a:t> </a:t>
            </a:r>
            <a:r>
              <a:rPr lang="ko-KR" altLang="en-US" b="1" dirty="0"/>
              <a:t>활동 추진</a:t>
            </a:r>
            <a:r>
              <a:rPr lang="en-US" altLang="ko-KR" b="1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- </a:t>
            </a:r>
            <a:r>
              <a:rPr lang="ko-KR" altLang="en-US" sz="1400" b="1" dirty="0"/>
              <a:t>신체적으로는 다소 노쇠한 노동력이지만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노하우와 경력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사회 참여 의지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등 다방면으로 </a:t>
            </a:r>
            <a:r>
              <a:rPr lang="ko-KR" altLang="en-US" sz="1400" b="1" dirty="0" err="1"/>
              <a:t>가치있는</a:t>
            </a:r>
            <a:r>
              <a:rPr lang="ko-KR" altLang="en-US" sz="1400" b="1" dirty="0"/>
              <a:t> 노동력</a:t>
            </a:r>
            <a:r>
              <a:rPr lang="en-US" altLang="ko-KR" sz="1400" b="1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/>
              <a:t>다만 조직적으로 움직여야 하고 애국심과 긍지를 가지고 업무 수행을 할 수 있어야 함</a:t>
            </a:r>
            <a:r>
              <a:rPr lang="en-US" altLang="ko-KR" sz="1400" b="1" dirty="0"/>
              <a:t>. </a:t>
            </a:r>
            <a:r>
              <a:rPr lang="ko-KR" altLang="en-US" sz="1400" b="1" dirty="0"/>
              <a:t>공권력의 권한 일부도 부여 받아야 함</a:t>
            </a:r>
            <a:r>
              <a:rPr lang="en-US" altLang="ko-KR" sz="1400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B30EDF-F9B7-C9AB-7C79-F34B33B7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19" y="3875965"/>
            <a:ext cx="4060272" cy="2678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32ADF2-0E57-A7A3-CC6F-802E77B64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19" y="1061134"/>
            <a:ext cx="2049126" cy="2733951"/>
          </a:xfrm>
          <a:prstGeom prst="rect">
            <a:avLst/>
          </a:prstGeom>
        </p:spPr>
      </p:pic>
      <p:pic>
        <p:nvPicPr>
          <p:cNvPr id="3074" name="Picture 2" descr="마누라·영감 없어도 활기찬 노년">
            <a:extLst>
              <a:ext uri="{FF2B5EF4-FFF2-40B4-BE49-F238E27FC236}">
                <a16:creationId xmlns:a16="http://schemas.microsoft.com/office/drawing/2014/main" id="{25E2F689-EA44-D495-DEEF-5F8D823D5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945" y="1061134"/>
            <a:ext cx="2021664" cy="26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0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9;p2">
            <a:extLst>
              <a:ext uri="{FF2B5EF4-FFF2-40B4-BE49-F238E27FC236}">
                <a16:creationId xmlns:a16="http://schemas.microsoft.com/office/drawing/2014/main" id="{6536427C-AE0A-0C13-3718-F1E0D8E4B39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58;p15">
            <a:extLst>
              <a:ext uri="{FF2B5EF4-FFF2-40B4-BE49-F238E27FC236}">
                <a16:creationId xmlns:a16="http://schemas.microsoft.com/office/drawing/2014/main" id="{F60D0B88-6891-3BE3-8FFC-C888D5D97EA3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결론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F07EF-B34F-4520-6D69-916BC6B3EFB9}"/>
              </a:ext>
            </a:extLst>
          </p:cNvPr>
          <p:cNvSpPr txBox="1"/>
          <p:nvPr/>
        </p:nvSpPr>
        <p:spPr>
          <a:xfrm>
            <a:off x="313610" y="1238912"/>
            <a:ext cx="8543107" cy="34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/>
              <a:t> 사회 공공 서비스 중 경찰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소방에서 많은 신체적 우수성을 필요로 하지 않는 공공 서비스의 일부를 </a:t>
            </a:r>
            <a:r>
              <a:rPr lang="en-US" altLang="ko-KR" sz="1600" b="1" dirty="0" err="1"/>
              <a:t>sss</a:t>
            </a:r>
            <a:r>
              <a:rPr lang="ko-KR" altLang="en-US" sz="1600" b="1" dirty="0"/>
              <a:t>에 하도급을 주어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노인을 사회에 다시 참여하는 사회적 가치도 실현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노인 빈곤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고독사 등 사회 문제도 해결 가능</a:t>
            </a:r>
            <a:r>
              <a:rPr lang="en-US" altLang="ko-KR" sz="1600" b="1" dirty="0"/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다만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국가에서 일부 권한을 부여 받고 이를 사회적으로 용인하고 수긍 될 수 있도록 국가 및 사회가 인정을 해야함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사업적으로는 공공서비스 대행으로 국가라는 영원한 </a:t>
            </a:r>
            <a:r>
              <a:rPr lang="ko-KR" altLang="en-US" sz="1600" b="1" dirty="0" err="1"/>
              <a:t>비지니스적인</a:t>
            </a:r>
            <a:r>
              <a:rPr lang="ko-KR" altLang="en-US" sz="1600" b="1" dirty="0"/>
              <a:t> 고객사를 확보할 수 있고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더 많은 노인의 양성과 기대 수명과 건강의 발전은 </a:t>
            </a:r>
            <a:r>
              <a:rPr lang="en-US" altLang="ko-KR" sz="1600" b="1" dirty="0" err="1"/>
              <a:t>sss</a:t>
            </a:r>
            <a:r>
              <a:rPr lang="ko-KR" altLang="en-US" sz="1600" b="1" dirty="0"/>
              <a:t>의 서비스 질 향상에 큰 도움이 될 수 있다</a:t>
            </a:r>
            <a:r>
              <a:rPr lang="en-US" altLang="ko-KR" sz="16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311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9;p2">
            <a:extLst>
              <a:ext uri="{FF2B5EF4-FFF2-40B4-BE49-F238E27FC236}">
                <a16:creationId xmlns:a16="http://schemas.microsoft.com/office/drawing/2014/main" id="{6536427C-AE0A-0C13-3718-F1E0D8E4B39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58;p15">
            <a:extLst>
              <a:ext uri="{FF2B5EF4-FFF2-40B4-BE49-F238E27FC236}">
                <a16:creationId xmlns:a16="http://schemas.microsoft.com/office/drawing/2014/main" id="{F60D0B88-6891-3BE3-8FFC-C888D5D97EA3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829E2-EB70-ADE6-3032-0C191B516AFF}"/>
              </a:ext>
            </a:extLst>
          </p:cNvPr>
          <p:cNvSpPr txBox="1"/>
          <p:nvPr/>
        </p:nvSpPr>
        <p:spPr>
          <a:xfrm>
            <a:off x="2295144" y="3247382"/>
            <a:ext cx="4590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E.O.D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67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9;p2">
            <a:extLst>
              <a:ext uri="{FF2B5EF4-FFF2-40B4-BE49-F238E27FC236}">
                <a16:creationId xmlns:a16="http://schemas.microsoft.com/office/drawing/2014/main" id="{6536427C-AE0A-0C13-3718-F1E0D8E4B39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58;p15">
            <a:extLst>
              <a:ext uri="{FF2B5EF4-FFF2-40B4-BE49-F238E27FC236}">
                <a16:creationId xmlns:a16="http://schemas.microsoft.com/office/drawing/2014/main" id="{F60D0B88-6891-3BE3-8FFC-C888D5D97EA3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그 외 아이디어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F07EF-B34F-4520-6D69-916BC6B3EFB9}"/>
              </a:ext>
            </a:extLst>
          </p:cNvPr>
          <p:cNvSpPr txBox="1"/>
          <p:nvPr/>
        </p:nvSpPr>
        <p:spPr>
          <a:xfrm>
            <a:off x="313611" y="826431"/>
            <a:ext cx="8554835" cy="544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/>
              <a:t>현재 하이닉스 청주 사무실에 화장실이 부족하여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대변기</a:t>
            </a:r>
            <a:r>
              <a:rPr lang="ko-KR" altLang="en-US" sz="1600" b="1" dirty="0"/>
              <a:t> 사용을 위해서는 항상 </a:t>
            </a:r>
            <a:r>
              <a:rPr lang="en-US" altLang="ko-KR" sz="1600" b="1" dirty="0"/>
              <a:t>20</a:t>
            </a:r>
            <a:r>
              <a:rPr lang="ko-KR" altLang="en-US" sz="1600" b="1" dirty="0"/>
              <a:t>분 정도 기다리는데</a:t>
            </a:r>
            <a:r>
              <a:rPr lang="en-US" altLang="ko-KR" sz="1600" b="1" dirty="0"/>
              <a:t>, (</a:t>
            </a:r>
            <a:r>
              <a:rPr lang="ko-KR" altLang="en-US" sz="1600" b="1" dirty="0"/>
              <a:t>가면 이미 기다리는 사람 </a:t>
            </a:r>
            <a:r>
              <a:rPr lang="en-US" altLang="ko-KR" sz="1600" b="1" dirty="0"/>
              <a:t>1~2</a:t>
            </a:r>
            <a:r>
              <a:rPr lang="ko-KR" altLang="en-US" sz="1600" b="1" dirty="0"/>
              <a:t>명 있음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이게 상당히 스트레스다</a:t>
            </a:r>
            <a:r>
              <a:rPr lang="en-US" altLang="ko-KR" sz="1600" b="1" dirty="0"/>
              <a:t>.. </a:t>
            </a:r>
            <a:r>
              <a:rPr lang="ko-KR" altLang="en-US" sz="1600" b="1" dirty="0"/>
              <a:t>특히 </a:t>
            </a:r>
            <a:r>
              <a:rPr lang="ko-KR" altLang="en-US" sz="1600" b="1" dirty="0" err="1"/>
              <a:t>주식장</a:t>
            </a:r>
            <a:r>
              <a:rPr lang="ko-KR" altLang="en-US" sz="1600" b="1" dirty="0"/>
              <a:t> 시작하고 </a:t>
            </a:r>
            <a:r>
              <a:rPr lang="en-US" altLang="ko-KR" sz="1600" b="1" dirty="0"/>
              <a:t>1-2</a:t>
            </a:r>
            <a:r>
              <a:rPr lang="ko-KR" altLang="en-US" sz="1600" b="1" dirty="0"/>
              <a:t>시간은 더 심함</a:t>
            </a:r>
            <a:r>
              <a:rPr lang="en-US" altLang="ko-KR" sz="1600" b="1" dirty="0"/>
              <a:t>..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일단 아이디어는 사람이 들어가면 문을 </a:t>
            </a:r>
            <a:r>
              <a:rPr lang="ko-KR" altLang="en-US" sz="1600" b="1" dirty="0" err="1"/>
              <a:t>잠구는데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그때 </a:t>
            </a:r>
            <a:r>
              <a:rPr lang="ko-KR" altLang="en-US" sz="1600" b="1" dirty="0" err="1"/>
              <a:t>문앞에</a:t>
            </a:r>
            <a:r>
              <a:rPr lang="ko-KR" altLang="en-US" sz="1600" b="1" dirty="0"/>
              <a:t> 달린 대형 타이머가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초 부터 시작된다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옆 </a:t>
            </a:r>
            <a:r>
              <a:rPr lang="ko-KR" altLang="en-US" sz="1600" b="1" dirty="0" err="1"/>
              <a:t>칸이랑</a:t>
            </a:r>
            <a:r>
              <a:rPr lang="ko-KR" altLang="en-US" sz="1600" b="1" dirty="0"/>
              <a:t> 비교해서 자기 스스로가 너무 오랫동안 볼일보고 있으면 밖에 기다리는 사람들의 눈총을 받게 </a:t>
            </a:r>
            <a:r>
              <a:rPr lang="ko-KR" altLang="en-US" sz="1600" b="1" dirty="0" err="1"/>
              <a:t>될테니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자진해서 알아서 나올 것이다</a:t>
            </a:r>
            <a:r>
              <a:rPr lang="en-US" altLang="ko-KR" sz="1600" b="1" dirty="0"/>
              <a:t>.. </a:t>
            </a:r>
            <a:r>
              <a:rPr lang="ko-KR" altLang="en-US" sz="1600" b="1" dirty="0"/>
              <a:t>근데 이게 또 안 먹히면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좀 더 강한 방법은 문을 </a:t>
            </a:r>
            <a:r>
              <a:rPr lang="ko-KR" altLang="en-US" sz="1600" b="1" dirty="0" err="1"/>
              <a:t>잠구면</a:t>
            </a:r>
            <a:r>
              <a:rPr lang="ko-KR" altLang="en-US" sz="1600" b="1" dirty="0"/>
              <a:t> 문 앞에 타이머가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분에서 </a:t>
            </a:r>
            <a:r>
              <a:rPr lang="ko-KR" altLang="en-US" sz="1600" b="1" dirty="0" err="1"/>
              <a:t>시작되서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초로 향한다</a:t>
            </a:r>
            <a:r>
              <a:rPr lang="en-US" altLang="ko-KR" sz="1600" b="1" dirty="0"/>
              <a:t>. 15</a:t>
            </a:r>
            <a:r>
              <a:rPr lang="ko-KR" altLang="en-US" sz="1600" b="1" dirty="0"/>
              <a:t>분 뒤에 사람이 </a:t>
            </a:r>
            <a:r>
              <a:rPr lang="ko-KR" altLang="en-US" sz="1600" b="1" dirty="0" err="1"/>
              <a:t>안나오면</a:t>
            </a:r>
            <a:r>
              <a:rPr lang="ko-KR" altLang="en-US" sz="1600" b="1" dirty="0"/>
              <a:t> 경보가 울린다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안에서는 최대한 </a:t>
            </a:r>
            <a:r>
              <a:rPr lang="en-US" altLang="ko-KR" sz="1600" b="1" dirty="0"/>
              <a:t>15</a:t>
            </a:r>
            <a:r>
              <a:rPr lang="ko-KR" altLang="en-US" sz="1600" b="1" dirty="0"/>
              <a:t>분 만에 나와야 하는 방법이 있다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별건 아니겠지만 화장실이 부족한 하이닉스엔 괜찮은 아이디어다</a:t>
            </a:r>
            <a:r>
              <a:rPr lang="en-US" altLang="ko-KR" sz="1600" b="1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수익성은 극히 제한적이라 그 외 아이디어로 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첨부하였다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적어도 청주 하이닉스엔 필요하다</a:t>
            </a:r>
            <a:endParaRPr lang="en-US" altLang="ko-KR" sz="1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5D455C-A9BC-CF77-A290-1CF7B23F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239796"/>
            <a:ext cx="1190289" cy="1432560"/>
          </a:xfrm>
          <a:prstGeom prst="rect">
            <a:avLst/>
          </a:prstGeom>
        </p:spPr>
      </p:pic>
      <p:pic>
        <p:nvPicPr>
          <p:cNvPr id="6146" name="Picture 2" descr="안산사무실 화장실 인테리어 리모델링공사 : 네이버 블로그">
            <a:extLst>
              <a:ext uri="{FF2B5EF4-FFF2-40B4-BE49-F238E27FC236}">
                <a16:creationId xmlns:a16="http://schemas.microsoft.com/office/drawing/2014/main" id="{3362FA95-A2E5-3891-FF98-856BD172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21" y="4913376"/>
            <a:ext cx="2643276" cy="175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2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9;p2">
            <a:extLst>
              <a:ext uri="{FF2B5EF4-FFF2-40B4-BE49-F238E27FC236}">
                <a16:creationId xmlns:a16="http://schemas.microsoft.com/office/drawing/2014/main" id="{6536427C-AE0A-0C13-3718-F1E0D8E4B39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58;p15">
            <a:extLst>
              <a:ext uri="{FF2B5EF4-FFF2-40B4-BE49-F238E27FC236}">
                <a16:creationId xmlns:a16="http://schemas.microsoft.com/office/drawing/2014/main" id="{F60D0B88-6891-3BE3-8FFC-C888D5D97EA3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그 외 아이디어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F07EF-B34F-4520-6D69-916BC6B3EFB9}"/>
              </a:ext>
            </a:extLst>
          </p:cNvPr>
          <p:cNvSpPr txBox="1"/>
          <p:nvPr/>
        </p:nvSpPr>
        <p:spPr>
          <a:xfrm>
            <a:off x="313611" y="826431"/>
            <a:ext cx="8554835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* </a:t>
            </a:r>
            <a:r>
              <a:rPr lang="ko-KR" altLang="en-US" sz="1600" b="1" dirty="0"/>
              <a:t>예시 이미지</a:t>
            </a:r>
            <a:endParaRPr lang="en-US" altLang="ko-KR" sz="1600" b="1" dirty="0"/>
          </a:p>
        </p:txBody>
      </p:sp>
      <p:pic>
        <p:nvPicPr>
          <p:cNvPr id="4098" name="Picture 2" descr="CTP-100 - 더 좋은 건축공간을 창조하는 창공건설산업 - 화장실리모델링_HPM큐비클 - 더 좋은 건축공간을 창조하는 [창공건설산업]">
            <a:extLst>
              <a:ext uri="{FF2B5EF4-FFF2-40B4-BE49-F238E27FC236}">
                <a16:creationId xmlns:a16="http://schemas.microsoft.com/office/drawing/2014/main" id="{D72BCF89-374B-6E19-94FB-3FFEFFEE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7840" y="1989965"/>
            <a:ext cx="7100606" cy="449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3C3743-6C63-3885-FD6E-2C06588A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783" y="3769619"/>
            <a:ext cx="389762" cy="469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DFADD5-EF9F-5FE2-76F4-84FE2B864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826" y="3769619"/>
            <a:ext cx="389762" cy="4690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842E2D-4335-3AA4-6461-EFD1D3038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023" y="3769619"/>
            <a:ext cx="389762" cy="469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480884-30E4-4C6B-114E-BE50F81C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532" y="3769619"/>
            <a:ext cx="389762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0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58;p15">
            <a:extLst>
              <a:ext uri="{FF2B5EF4-FFF2-40B4-BE49-F238E27FC236}">
                <a16:creationId xmlns:a16="http://schemas.microsoft.com/office/drawing/2014/main" id="{CA9CAA81-117C-4B1C-9F95-7021781C04A5}"/>
              </a:ext>
            </a:extLst>
          </p:cNvPr>
          <p:cNvSpPr txBox="1">
            <a:spLocks/>
          </p:cNvSpPr>
          <p:nvPr/>
        </p:nvSpPr>
        <p:spPr>
          <a:xfrm>
            <a:off x="1199085" y="87072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en-US" sz="3300" dirty="0"/>
              <a:t>INDEX</a:t>
            </a:r>
          </a:p>
        </p:txBody>
      </p:sp>
      <p:sp>
        <p:nvSpPr>
          <p:cNvPr id="17" name="Google Shape;153;p14">
            <a:extLst>
              <a:ext uri="{FF2B5EF4-FFF2-40B4-BE49-F238E27FC236}">
                <a16:creationId xmlns:a16="http://schemas.microsoft.com/office/drawing/2014/main" id="{555B9816-C46F-4C10-8F96-54D19C17F77E}"/>
              </a:ext>
            </a:extLst>
          </p:cNvPr>
          <p:cNvSpPr/>
          <p:nvPr/>
        </p:nvSpPr>
        <p:spPr>
          <a:xfrm>
            <a:off x="599542" y="1829690"/>
            <a:ext cx="7944916" cy="415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● 사업 배경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● 사업 개요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● 비즈니스 모델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●</a:t>
            </a:r>
            <a:r>
              <a:rPr lang="en-US" altLang="ko-KR" b="1" dirty="0"/>
              <a:t> </a:t>
            </a:r>
            <a:r>
              <a:rPr lang="ko-KR" altLang="en-US" b="1" dirty="0"/>
              <a:t>사업 영역 </a:t>
            </a:r>
            <a:r>
              <a:rPr lang="en-US" altLang="ko-KR" b="1" dirty="0"/>
              <a:t>1 : </a:t>
            </a:r>
            <a:r>
              <a:rPr lang="ko-KR" altLang="en-US" b="1" dirty="0"/>
              <a:t>생활 방범 관련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●</a:t>
            </a:r>
            <a:r>
              <a:rPr lang="en-US" altLang="ko-KR" b="1" dirty="0"/>
              <a:t> </a:t>
            </a:r>
            <a:r>
              <a:rPr lang="ko-KR" altLang="en-US" b="1" dirty="0"/>
              <a:t>사업 영역 </a:t>
            </a:r>
            <a:r>
              <a:rPr lang="en-US" altLang="ko-KR" b="1" dirty="0"/>
              <a:t>2 : </a:t>
            </a:r>
            <a:r>
              <a:rPr lang="ko-KR" altLang="en-US" b="1" dirty="0"/>
              <a:t>환경 보호 관련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●</a:t>
            </a:r>
            <a:r>
              <a:rPr lang="en-US" altLang="ko-KR" b="1" dirty="0"/>
              <a:t> </a:t>
            </a:r>
            <a:r>
              <a:rPr lang="ko-KR" altLang="en-US" b="1" dirty="0"/>
              <a:t>사업 영역 </a:t>
            </a:r>
            <a:r>
              <a:rPr lang="en-US" altLang="ko-KR" b="1" dirty="0"/>
              <a:t>3 : </a:t>
            </a:r>
            <a:r>
              <a:rPr lang="ko-KR" altLang="en-US" b="1" dirty="0"/>
              <a:t>교통 단속 관련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●</a:t>
            </a:r>
            <a:r>
              <a:rPr lang="en-US" altLang="ko-KR" b="1" dirty="0"/>
              <a:t> </a:t>
            </a:r>
            <a:r>
              <a:rPr lang="ko-KR" altLang="en-US" b="1" dirty="0"/>
              <a:t>사업 영역 </a:t>
            </a:r>
            <a:r>
              <a:rPr lang="en-US" altLang="ko-KR" b="1" dirty="0"/>
              <a:t>4 : </a:t>
            </a:r>
            <a:r>
              <a:rPr lang="ko-KR" altLang="en-US" b="1" dirty="0"/>
              <a:t>문화 </a:t>
            </a:r>
            <a:r>
              <a:rPr lang="en-US" altLang="ko-KR" b="1" dirty="0"/>
              <a:t>/ </a:t>
            </a:r>
            <a:r>
              <a:rPr lang="ko-KR" altLang="en-US" b="1" dirty="0"/>
              <a:t>봉사 활동 관련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350" b="1" dirty="0"/>
          </a:p>
          <a:p>
            <a:pPr>
              <a:lnSpc>
                <a:spcPct val="200000"/>
              </a:lnSpc>
            </a:pPr>
            <a:endParaRPr lang="en-US" altLang="ko-KR" sz="1350" b="1" dirty="0"/>
          </a:p>
        </p:txBody>
      </p:sp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FB922D3C-F5EE-0E05-5AA4-E377775FB916}"/>
              </a:ext>
            </a:extLst>
          </p:cNvPr>
          <p:cNvCxnSpPr/>
          <p:nvPr/>
        </p:nvCxnSpPr>
        <p:spPr>
          <a:xfrm>
            <a:off x="1091731" y="1432096"/>
            <a:ext cx="7195559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사업 모델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D5940-5AB6-F813-B2CD-1C4FED2E7F9B}"/>
              </a:ext>
            </a:extLst>
          </p:cNvPr>
          <p:cNvSpPr txBox="1"/>
          <p:nvPr/>
        </p:nvSpPr>
        <p:spPr>
          <a:xfrm>
            <a:off x="0" y="744199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Senior Support Service Team</a:t>
            </a:r>
          </a:p>
          <a:p>
            <a:pPr algn="ctr"/>
            <a:r>
              <a:rPr lang="ko-KR" altLang="en-US" dirty="0"/>
              <a:t>시니어 서포트 서비스 팀</a:t>
            </a:r>
          </a:p>
        </p:txBody>
      </p:sp>
      <p:pic>
        <p:nvPicPr>
          <p:cNvPr id="5" name="Picture 2" descr="Senior army officer portrait, Generative AI illustration">
            <a:extLst>
              <a:ext uri="{FF2B5EF4-FFF2-40B4-BE49-F238E27FC236}">
                <a16:creationId xmlns:a16="http://schemas.microsoft.com/office/drawing/2014/main" id="{96693CE6-E202-EA45-B043-5DFE55B51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63" y="1838402"/>
            <a:ext cx="7053001" cy="47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08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947EAF8-EEDB-1EAA-CEEE-784AEB556F5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A7D7ABE2-0EAA-EFC0-4280-093C69F0AFC1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선정 배경 </a:t>
            </a:r>
            <a:r>
              <a:rPr lang="en-US" altLang="ko-KR" sz="2000" b="1" dirty="0"/>
              <a:t>:  </a:t>
            </a:r>
            <a:r>
              <a:rPr lang="ko-KR" altLang="en-US" sz="2000" b="1" dirty="0"/>
              <a:t>다가오는 </a:t>
            </a:r>
            <a:r>
              <a:rPr lang="ko-KR" altLang="en-US" sz="2000" b="1" dirty="0" err="1"/>
              <a:t>초고령</a:t>
            </a:r>
            <a:r>
              <a:rPr lang="ko-KR" altLang="en-US" sz="2000" b="1" dirty="0"/>
              <a:t> 사회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빈곤하고 외로운 노인 인구 </a:t>
            </a:r>
            <a:endParaRPr lang="en-US" sz="2000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031820F-B625-8D2E-9E3C-BFDE99C86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0293"/>
            <a:ext cx="5486400" cy="35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지파운데이션">
            <a:extLst>
              <a:ext uri="{FF2B5EF4-FFF2-40B4-BE49-F238E27FC236}">
                <a16:creationId xmlns:a16="http://schemas.microsoft.com/office/drawing/2014/main" id="{703D76E7-5306-8C4F-9F40-F577C8C8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84" y="4393039"/>
            <a:ext cx="3485668" cy="225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2024년 예산안] 노인 일자리, 100만개 넘겨... 역대 최대폭 증가">
            <a:extLst>
              <a:ext uri="{FF2B5EF4-FFF2-40B4-BE49-F238E27FC236}">
                <a16:creationId xmlns:a16="http://schemas.microsoft.com/office/drawing/2014/main" id="{883B6D37-6D7C-1B36-3B61-08F0E3EE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831101"/>
            <a:ext cx="3443288" cy="60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2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선정 배경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노인 부양은 새로운 문제</a:t>
            </a:r>
            <a:endParaRPr lang="en-US" sz="2000" b="1" dirty="0"/>
          </a:p>
        </p:txBody>
      </p:sp>
      <p:pic>
        <p:nvPicPr>
          <p:cNvPr id="12290" name="Picture 2" descr="사진설명">
            <a:extLst>
              <a:ext uri="{FF2B5EF4-FFF2-40B4-BE49-F238E27FC236}">
                <a16:creationId xmlns:a16="http://schemas.microsoft.com/office/drawing/2014/main" id="{A9515C8B-F840-0C8F-C792-57B835FD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0" y="971549"/>
            <a:ext cx="7620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0년 뒤엔 젊은이 2명이 노인 1명 부양” | 세계일보">
            <a:extLst>
              <a:ext uri="{FF2B5EF4-FFF2-40B4-BE49-F238E27FC236}">
                <a16:creationId xmlns:a16="http://schemas.microsoft.com/office/drawing/2014/main" id="{C168C0CD-EC39-8BBB-E32D-D5126A76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0" y="3756363"/>
            <a:ext cx="257175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C7F500B6-F07B-4DC4-3C39-F95CD0BF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780" y="3777368"/>
            <a:ext cx="5104750" cy="26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99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9;p2">
            <a:extLst>
              <a:ext uri="{FF2B5EF4-FFF2-40B4-BE49-F238E27FC236}">
                <a16:creationId xmlns:a16="http://schemas.microsoft.com/office/drawing/2014/main" id="{6536427C-AE0A-0C13-3718-F1E0D8E4B39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58;p15">
            <a:extLst>
              <a:ext uri="{FF2B5EF4-FFF2-40B4-BE49-F238E27FC236}">
                <a16:creationId xmlns:a16="http://schemas.microsoft.com/office/drawing/2014/main" id="{F60D0B88-6891-3BE3-8FFC-C888D5D97EA3}"/>
              </a:ext>
            </a:extLst>
          </p:cNvPr>
          <p:cNvSpPr txBox="1">
            <a:spLocks/>
          </p:cNvSpPr>
          <p:nvPr/>
        </p:nvSpPr>
        <p:spPr>
          <a:xfrm>
            <a:off x="259517" y="207991"/>
            <a:ext cx="8686601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선정 배경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재정 문제로 인한 정부의 공공 서비스 민영화 요구</a:t>
            </a:r>
            <a:endParaRPr 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3B198D-AE72-EBB1-6046-942416A8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9" y="1002125"/>
            <a:ext cx="5244231" cy="51116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612103-594D-4E9B-ECD1-74080234C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91" y="1427953"/>
            <a:ext cx="3717700" cy="225697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5115014-9AF5-F68D-EB06-46D8F94E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63" y="3908729"/>
            <a:ext cx="3466356" cy="23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01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9;p2">
            <a:extLst>
              <a:ext uri="{FF2B5EF4-FFF2-40B4-BE49-F238E27FC236}">
                <a16:creationId xmlns:a16="http://schemas.microsoft.com/office/drawing/2014/main" id="{6536427C-AE0A-0C13-3718-F1E0D8E4B39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58;p15">
            <a:extLst>
              <a:ext uri="{FF2B5EF4-FFF2-40B4-BE49-F238E27FC236}">
                <a16:creationId xmlns:a16="http://schemas.microsoft.com/office/drawing/2014/main" id="{F60D0B88-6891-3BE3-8FFC-C888D5D97EA3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624964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선정 배경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강한 조직력을 가진 세대</a:t>
            </a:r>
            <a:endParaRPr 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58C3F1-E5AB-CDF0-D941-EAB6F7D4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18" y="3429000"/>
            <a:ext cx="3996594" cy="27908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46482E-3331-C572-13C2-2611D026E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6"/>
          <a:stretch/>
        </p:blipFill>
        <p:spPr>
          <a:xfrm>
            <a:off x="4321461" y="3428999"/>
            <a:ext cx="4563021" cy="2790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E6E21-5FB5-CE28-1AA5-8A47945F6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18" y="866074"/>
            <a:ext cx="3832737" cy="25361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72C5C2-B6AB-AF65-86D6-B4B713571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814" y="866074"/>
            <a:ext cx="4672668" cy="24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2870200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선정 배경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3DF90-D06F-A069-2418-9AD2CF9AC3DE}"/>
              </a:ext>
            </a:extLst>
          </p:cNvPr>
          <p:cNvSpPr txBox="1"/>
          <p:nvPr/>
        </p:nvSpPr>
        <p:spPr>
          <a:xfrm>
            <a:off x="259518" y="1157693"/>
            <a:ext cx="65287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1. </a:t>
            </a:r>
            <a:r>
              <a:rPr lang="ko-KR" altLang="en-US" sz="1800" b="1" dirty="0"/>
              <a:t>다가오는 </a:t>
            </a:r>
            <a:r>
              <a:rPr lang="ko-KR" altLang="en-US" sz="1800" b="1" dirty="0" err="1"/>
              <a:t>초고령</a:t>
            </a:r>
            <a:r>
              <a:rPr lang="ko-KR" altLang="en-US" sz="1800" b="1" dirty="0"/>
              <a:t> 사회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빈곤하고 외로운 노인 인구 </a:t>
            </a:r>
            <a:endParaRPr lang="en-US" altLang="ko-KR" sz="1800" b="1" dirty="0"/>
          </a:p>
          <a:p>
            <a:endParaRPr lang="en-US" altLang="ko-KR" b="1" dirty="0"/>
          </a:p>
          <a:p>
            <a:r>
              <a:rPr lang="en-US" altLang="ko-KR" sz="1800" b="1" dirty="0"/>
              <a:t>2. </a:t>
            </a:r>
            <a:r>
              <a:rPr lang="ko-KR" altLang="en-US" sz="1800" b="1" dirty="0"/>
              <a:t>노인 부양은 새로운 문제</a:t>
            </a:r>
            <a:endParaRPr lang="en-US" altLang="ko-KR" sz="1800" b="1" dirty="0"/>
          </a:p>
          <a:p>
            <a:endParaRPr lang="en-US" altLang="ko-KR" b="1" dirty="0"/>
          </a:p>
          <a:p>
            <a:r>
              <a:rPr lang="en-US" altLang="ko-KR" sz="1800" b="1" dirty="0"/>
              <a:t>3. </a:t>
            </a:r>
            <a:r>
              <a:rPr lang="ko-KR" altLang="en-US" sz="1800" b="1" dirty="0"/>
              <a:t>재정 문제로 인한 정부의 공공 서비스 민영화 요구</a:t>
            </a:r>
            <a:endParaRPr lang="en-US" altLang="ko-KR" sz="1800" b="1" dirty="0"/>
          </a:p>
          <a:p>
            <a:endParaRPr lang="en-US" altLang="ko-KR" b="1" dirty="0"/>
          </a:p>
          <a:p>
            <a:r>
              <a:rPr lang="en-US" altLang="ko-KR" sz="1800" b="1" dirty="0"/>
              <a:t>4. </a:t>
            </a:r>
            <a:r>
              <a:rPr lang="ko-KR" altLang="en-US" sz="1800" b="1" dirty="0"/>
              <a:t>강한 조직력을 가진 세대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74D5BA0-967E-BA4C-5583-4927902F1FE6}"/>
              </a:ext>
            </a:extLst>
          </p:cNvPr>
          <p:cNvSpPr/>
          <p:nvPr/>
        </p:nvSpPr>
        <p:spPr>
          <a:xfrm>
            <a:off x="440422" y="4009937"/>
            <a:ext cx="780176" cy="9311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BECE4-E76D-B056-974F-D1481EE20FCC}"/>
              </a:ext>
            </a:extLst>
          </p:cNvPr>
          <p:cNvSpPr txBox="1"/>
          <p:nvPr/>
        </p:nvSpPr>
        <p:spPr>
          <a:xfrm>
            <a:off x="1510059" y="4015898"/>
            <a:ext cx="57464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0000CC"/>
                </a:solidFill>
              </a:rPr>
              <a:t>노인을 부양하는 사회가 아닌</a:t>
            </a:r>
            <a:r>
              <a:rPr lang="en-US" altLang="ko-KR" sz="2800" b="1" dirty="0">
                <a:solidFill>
                  <a:srgbClr val="0000CC"/>
                </a:solidFill>
              </a:rPr>
              <a:t>, </a:t>
            </a:r>
            <a:r>
              <a:rPr lang="ko-KR" altLang="en-US" sz="2800" b="1" dirty="0">
                <a:solidFill>
                  <a:srgbClr val="0000CC"/>
                </a:solidFill>
              </a:rPr>
              <a:t>사회를 부양하는 노인으로</a:t>
            </a:r>
            <a:endParaRPr lang="en-US" altLang="ko-KR" sz="2800" b="1" dirty="0">
              <a:solidFill>
                <a:srgbClr val="0000C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7283C-080E-FCB3-3A36-57C8007ED4B6}"/>
              </a:ext>
            </a:extLst>
          </p:cNvPr>
          <p:cNvSpPr txBox="1"/>
          <p:nvPr/>
        </p:nvSpPr>
        <p:spPr>
          <a:xfrm>
            <a:off x="1510059" y="3640605"/>
            <a:ext cx="4592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발상의 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93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9;p2">
            <a:extLst>
              <a:ext uri="{FF2B5EF4-FFF2-40B4-BE49-F238E27FC236}">
                <a16:creationId xmlns:a16="http://schemas.microsoft.com/office/drawing/2014/main" id="{8B8609B0-5FE9-5F1C-811A-3911873604EE}"/>
              </a:ext>
            </a:extLst>
          </p:cNvPr>
          <p:cNvCxnSpPr>
            <a:cxnSpLocks/>
          </p:cNvCxnSpPr>
          <p:nvPr/>
        </p:nvCxnSpPr>
        <p:spPr>
          <a:xfrm>
            <a:off x="110219" y="744199"/>
            <a:ext cx="894989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58;p15">
            <a:extLst>
              <a:ext uri="{FF2B5EF4-FFF2-40B4-BE49-F238E27FC236}">
                <a16:creationId xmlns:a16="http://schemas.microsoft.com/office/drawing/2014/main" id="{633E4C87-2A48-6E4F-FECC-FC5CBDA18554}"/>
              </a:ext>
            </a:extLst>
          </p:cNvPr>
          <p:cNvSpPr txBox="1">
            <a:spLocks/>
          </p:cNvSpPr>
          <p:nvPr/>
        </p:nvSpPr>
        <p:spPr>
          <a:xfrm>
            <a:off x="259518" y="207991"/>
            <a:ext cx="8800592" cy="44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570" tIns="19280" rIns="38570" bIns="1928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36363"/>
            </a:pPr>
            <a:r>
              <a:rPr lang="ko-KR" altLang="en-US" sz="2000" b="1" dirty="0"/>
              <a:t>사업 개요 </a:t>
            </a:r>
            <a:r>
              <a:rPr lang="en-US" altLang="ko-KR" sz="2000" b="1" dirty="0"/>
              <a:t>:  </a:t>
            </a:r>
            <a:r>
              <a:rPr lang="ko-KR" altLang="en-US" sz="2000" b="1" dirty="0"/>
              <a:t>노인을 부양하는 사회가 아닌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사회를 부양하는 노인</a:t>
            </a:r>
            <a:endParaRPr 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34D61-22E3-9F79-CE6E-0ADEAD44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7" y="2984399"/>
            <a:ext cx="8014134" cy="3259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419AD9-714C-ABE2-FA5F-35E46DD4C56D}"/>
              </a:ext>
            </a:extLst>
          </p:cNvPr>
          <p:cNvSpPr txBox="1"/>
          <p:nvPr/>
        </p:nvSpPr>
        <p:spPr>
          <a:xfrm>
            <a:off x="259518" y="2676622"/>
            <a:ext cx="542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* 3S TEAM </a:t>
            </a:r>
            <a:r>
              <a:rPr lang="ko-KR" altLang="en-US" sz="1400" b="1" dirty="0"/>
              <a:t>의 공공서비스 대행에 장단점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D10C3-22E7-8B86-227A-86A86D02E460}"/>
              </a:ext>
            </a:extLst>
          </p:cNvPr>
          <p:cNvSpPr txBox="1"/>
          <p:nvPr/>
        </p:nvSpPr>
        <p:spPr>
          <a:xfrm>
            <a:off x="291666" y="847880"/>
            <a:ext cx="84161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Senior Support Service Team </a:t>
            </a:r>
            <a:r>
              <a:rPr lang="ko-KR" altLang="en-US" b="1" dirty="0"/>
              <a:t>사업</a:t>
            </a:r>
            <a:endParaRPr lang="en-US" altLang="ko-KR" b="1" dirty="0"/>
          </a:p>
          <a:p>
            <a:endParaRPr lang="en-US" altLang="ko-KR" sz="9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사회 전반의 전국적인 </a:t>
            </a:r>
            <a:r>
              <a:rPr lang="en-US" altLang="ko-KR" sz="1400" dirty="0"/>
              <a:t>65</a:t>
            </a:r>
            <a:r>
              <a:rPr lang="ko-KR" altLang="en-US" sz="1400" dirty="0"/>
              <a:t>세 이상 노인을 채용하는 인력서비스 비즈니스 모델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정부 및 지방자치단체로 사회 공공서비스의 일부를 대행하는 민간 </a:t>
            </a:r>
            <a:r>
              <a:rPr lang="en-US" altLang="ko-KR" sz="1400" dirty="0"/>
              <a:t>social service </a:t>
            </a:r>
            <a:r>
              <a:rPr lang="ko-KR" altLang="en-US" sz="1400" dirty="0"/>
              <a:t>단체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ACC302-9811-E38E-C69F-AE779941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8" y="1786599"/>
            <a:ext cx="4953000" cy="7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4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417</TotalTime>
  <Words>631</Words>
  <Application>Microsoft Office PowerPoint</Application>
  <PresentationFormat>화면 슬라이드 쇼(4:3)</PresentationFormat>
  <Paragraphs>67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Malgun Gothic</vt:lpstr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박동훈</dc:creator>
  <cp:lastModifiedBy>박동훈</cp:lastModifiedBy>
  <cp:revision>16</cp:revision>
  <dcterms:created xsi:type="dcterms:W3CDTF">2023-12-14T05:39:54Z</dcterms:created>
  <dcterms:modified xsi:type="dcterms:W3CDTF">2023-12-19T17:24:26Z</dcterms:modified>
</cp:coreProperties>
</file>